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4.xml" ContentType="application/vnd.openxmlformats-officedocument.presentationml.slideLayout+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1108" r:id="rId2"/>
    <p:sldId id="1958" r:id="rId3"/>
    <p:sldId id="1956" r:id="rId4"/>
    <p:sldId id="256" r:id="rId5"/>
    <p:sldId id="1957" r:id="rId6"/>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B0F52"/>
    <a:srgbClr val="5CB5C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9" autoAdjust="0"/>
    <p:restoredTop sz="94660"/>
  </p:normalViewPr>
  <p:slideViewPr>
    <p:cSldViewPr snapToGrid="0">
      <p:cViewPr>
        <p:scale>
          <a:sx n="62" d="100"/>
          <a:sy n="62" d="100"/>
        </p:scale>
        <p:origin x="1325" y="3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13" Type="http://schemas.openxmlformats.org/officeDocument/2006/relationships/customXml" Target="../customXml/item3.xml"/><Relationship Id="rId3" Type="http://schemas.openxmlformats.org/officeDocument/2006/relationships/slide" Target="slides/slide2.xml"/><Relationship Id="rId7" Type="http://schemas.openxmlformats.org/officeDocument/2006/relationships/presProps" Target="presProps.xml"/><Relationship Id="rId12" Type="http://schemas.openxmlformats.org/officeDocument/2006/relationships/customXml" Target="../customXml/item2.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ustomXml" Target="../customXml/item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fr-FR"/>
              <a:t>Modifiez le style du titre</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D03F9D4E-0994-46B7-AF3B-AA182CA9A951}" type="datetimeFigureOut">
              <a:rPr lang="fr-FR" smtClean="0"/>
              <a:t>22/04/2024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0BA5273-53D1-4D07-8BD4-F258EABE5EEA}" type="slidenum">
              <a:rPr lang="fr-FR" smtClean="0"/>
              <a:t>‹N°›</a:t>
            </a:fld>
            <a:endParaRPr lang="fr-FR"/>
          </a:p>
        </p:txBody>
      </p:sp>
    </p:spTree>
    <p:extLst>
      <p:ext uri="{BB962C8B-B14F-4D97-AF65-F5344CB8AC3E}">
        <p14:creationId xmlns:p14="http://schemas.microsoft.com/office/powerpoint/2010/main" val="21478217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D03F9D4E-0994-46B7-AF3B-AA182CA9A951}" type="datetimeFigureOut">
              <a:rPr lang="fr-FR" smtClean="0"/>
              <a:t>22/04/2024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0BA5273-53D1-4D07-8BD4-F258EABE5EEA}" type="slidenum">
              <a:rPr lang="fr-FR" smtClean="0"/>
              <a:t>‹N°›</a:t>
            </a:fld>
            <a:endParaRPr lang="fr-FR"/>
          </a:p>
        </p:txBody>
      </p:sp>
    </p:spTree>
    <p:extLst>
      <p:ext uri="{BB962C8B-B14F-4D97-AF65-F5344CB8AC3E}">
        <p14:creationId xmlns:p14="http://schemas.microsoft.com/office/powerpoint/2010/main" val="19717218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D03F9D4E-0994-46B7-AF3B-AA182CA9A951}" type="datetimeFigureOut">
              <a:rPr lang="fr-FR" smtClean="0"/>
              <a:t>22/04/2024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0BA5273-53D1-4D07-8BD4-F258EABE5EEA}" type="slidenum">
              <a:rPr lang="fr-FR" smtClean="0"/>
              <a:t>‹N°›</a:t>
            </a:fld>
            <a:endParaRPr lang="fr-FR"/>
          </a:p>
        </p:txBody>
      </p:sp>
    </p:spTree>
    <p:extLst>
      <p:ext uri="{BB962C8B-B14F-4D97-AF65-F5344CB8AC3E}">
        <p14:creationId xmlns:p14="http://schemas.microsoft.com/office/powerpoint/2010/main" val="30340952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D03F9D4E-0994-46B7-AF3B-AA182CA9A951}" type="datetimeFigureOut">
              <a:rPr lang="fr-FR" smtClean="0"/>
              <a:t>22/04/2024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0BA5273-53D1-4D07-8BD4-F258EABE5EEA}" type="slidenum">
              <a:rPr lang="fr-FR" smtClean="0"/>
              <a:t>‹N°›</a:t>
            </a:fld>
            <a:endParaRPr lang="fr-FR"/>
          </a:p>
        </p:txBody>
      </p:sp>
    </p:spTree>
    <p:extLst>
      <p:ext uri="{BB962C8B-B14F-4D97-AF65-F5344CB8AC3E}">
        <p14:creationId xmlns:p14="http://schemas.microsoft.com/office/powerpoint/2010/main" val="2427061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fr-FR"/>
              <a:t>Modifiez le style du titre</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D03F9D4E-0994-46B7-AF3B-AA182CA9A951}" type="datetimeFigureOut">
              <a:rPr lang="fr-FR" smtClean="0"/>
              <a:t>22/04/2024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0BA5273-53D1-4D07-8BD4-F258EABE5EEA}" type="slidenum">
              <a:rPr lang="fr-FR" smtClean="0"/>
              <a:t>‹N°›</a:t>
            </a:fld>
            <a:endParaRPr lang="fr-FR"/>
          </a:p>
        </p:txBody>
      </p:sp>
    </p:spTree>
    <p:extLst>
      <p:ext uri="{BB962C8B-B14F-4D97-AF65-F5344CB8AC3E}">
        <p14:creationId xmlns:p14="http://schemas.microsoft.com/office/powerpoint/2010/main" val="2825527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D03F9D4E-0994-46B7-AF3B-AA182CA9A951}" type="datetimeFigureOut">
              <a:rPr lang="fr-FR" smtClean="0"/>
              <a:t>22/04/2024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0BA5273-53D1-4D07-8BD4-F258EABE5EEA}" type="slidenum">
              <a:rPr lang="fr-FR" smtClean="0"/>
              <a:t>‹N°›</a:t>
            </a:fld>
            <a:endParaRPr lang="fr-FR"/>
          </a:p>
        </p:txBody>
      </p:sp>
    </p:spTree>
    <p:extLst>
      <p:ext uri="{BB962C8B-B14F-4D97-AF65-F5344CB8AC3E}">
        <p14:creationId xmlns:p14="http://schemas.microsoft.com/office/powerpoint/2010/main" val="8584537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fr-FR"/>
              <a:t>Modifiez le style du titre</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682329" y="2505075"/>
            <a:ext cx="4190702"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Content Placeholder 5"/>
          <p:cNvSpPr>
            <a:spLocks noGrp="1"/>
          </p:cNvSpPr>
          <p:nvPr>
            <p:ph sz="quarter" idx="4"/>
          </p:nvPr>
        </p:nvSpPr>
        <p:spPr>
          <a:xfrm>
            <a:off x="5014913" y="2505075"/>
            <a:ext cx="4211340"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D03F9D4E-0994-46B7-AF3B-AA182CA9A951}" type="datetimeFigureOut">
              <a:rPr lang="fr-FR" smtClean="0"/>
              <a:t>22/04/2024</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30BA5273-53D1-4D07-8BD4-F258EABE5EEA}" type="slidenum">
              <a:rPr lang="fr-FR" smtClean="0"/>
              <a:t>‹N°›</a:t>
            </a:fld>
            <a:endParaRPr lang="fr-FR"/>
          </a:p>
        </p:txBody>
      </p:sp>
    </p:spTree>
    <p:extLst>
      <p:ext uri="{BB962C8B-B14F-4D97-AF65-F5344CB8AC3E}">
        <p14:creationId xmlns:p14="http://schemas.microsoft.com/office/powerpoint/2010/main" val="1086238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D03F9D4E-0994-46B7-AF3B-AA182CA9A951}" type="datetimeFigureOut">
              <a:rPr lang="fr-FR" smtClean="0"/>
              <a:t>22/04/2024</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30BA5273-53D1-4D07-8BD4-F258EABE5EEA}" type="slidenum">
              <a:rPr lang="fr-FR" smtClean="0"/>
              <a:t>‹N°›</a:t>
            </a:fld>
            <a:endParaRPr lang="fr-FR"/>
          </a:p>
        </p:txBody>
      </p:sp>
    </p:spTree>
    <p:extLst>
      <p:ext uri="{BB962C8B-B14F-4D97-AF65-F5344CB8AC3E}">
        <p14:creationId xmlns:p14="http://schemas.microsoft.com/office/powerpoint/2010/main" val="17646069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3F9D4E-0994-46B7-AF3B-AA182CA9A951}" type="datetimeFigureOut">
              <a:rPr lang="fr-FR" smtClean="0"/>
              <a:t>22/04/2024</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30BA5273-53D1-4D07-8BD4-F258EABE5EEA}" type="slidenum">
              <a:rPr lang="fr-FR" smtClean="0"/>
              <a:t>‹N°›</a:t>
            </a:fld>
            <a:endParaRPr lang="fr-FR"/>
          </a:p>
        </p:txBody>
      </p:sp>
    </p:spTree>
    <p:extLst>
      <p:ext uri="{BB962C8B-B14F-4D97-AF65-F5344CB8AC3E}">
        <p14:creationId xmlns:p14="http://schemas.microsoft.com/office/powerpoint/2010/main" val="13527647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p>
            <a:fld id="{D03F9D4E-0994-46B7-AF3B-AA182CA9A951}" type="datetimeFigureOut">
              <a:rPr lang="fr-FR" smtClean="0"/>
              <a:t>22/04/2024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0BA5273-53D1-4D07-8BD4-F258EABE5EEA}" type="slidenum">
              <a:rPr lang="fr-FR" smtClean="0"/>
              <a:t>‹N°›</a:t>
            </a:fld>
            <a:endParaRPr lang="fr-FR"/>
          </a:p>
        </p:txBody>
      </p:sp>
    </p:spTree>
    <p:extLst>
      <p:ext uri="{BB962C8B-B14F-4D97-AF65-F5344CB8AC3E}">
        <p14:creationId xmlns:p14="http://schemas.microsoft.com/office/powerpoint/2010/main" val="15619294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p>
            <a:fld id="{D03F9D4E-0994-46B7-AF3B-AA182CA9A951}" type="datetimeFigureOut">
              <a:rPr lang="fr-FR" smtClean="0"/>
              <a:t>22/04/2024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0BA5273-53D1-4D07-8BD4-F258EABE5EEA}" type="slidenum">
              <a:rPr lang="fr-FR" smtClean="0"/>
              <a:t>‹N°›</a:t>
            </a:fld>
            <a:endParaRPr lang="fr-FR"/>
          </a:p>
        </p:txBody>
      </p:sp>
    </p:spTree>
    <p:extLst>
      <p:ext uri="{BB962C8B-B14F-4D97-AF65-F5344CB8AC3E}">
        <p14:creationId xmlns:p14="http://schemas.microsoft.com/office/powerpoint/2010/main" val="11983190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3F9D4E-0994-46B7-AF3B-AA182CA9A951}" type="datetimeFigureOut">
              <a:rPr lang="fr-FR" smtClean="0"/>
              <a:t>22/04/2024</a:t>
            </a:fld>
            <a:endParaRPr lang="fr-FR"/>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BA5273-53D1-4D07-8BD4-F258EABE5EEA}" type="slidenum">
              <a:rPr lang="fr-FR" smtClean="0"/>
              <a:t>‹N°›</a:t>
            </a:fld>
            <a:endParaRPr lang="fr-FR"/>
          </a:p>
        </p:txBody>
      </p:sp>
    </p:spTree>
    <p:extLst>
      <p:ext uri="{BB962C8B-B14F-4D97-AF65-F5344CB8AC3E}">
        <p14:creationId xmlns:p14="http://schemas.microsoft.com/office/powerpoint/2010/main" val="23184569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2.jpg"/><Relationship Id="rId7"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a:extLst>
              <a:ext uri="{FF2B5EF4-FFF2-40B4-BE49-F238E27FC236}">
                <a16:creationId xmlns:a16="http://schemas.microsoft.com/office/drawing/2014/main" id="{D4376675-9A5A-4247-BAE9-0B527C6B8F32}"/>
              </a:ext>
            </a:extLst>
          </p:cNvPr>
          <p:cNvPicPr>
            <a:picLocks noChangeAspect="1"/>
          </p:cNvPicPr>
          <p:nvPr/>
        </p:nvPicPr>
        <p:blipFill rotWithShape="1">
          <a:blip r:embed="rId2"/>
          <a:srcRect l="13967" t="9630" r="15661" b="78518"/>
          <a:stretch/>
        </p:blipFill>
        <p:spPr>
          <a:xfrm>
            <a:off x="2940424" y="4036530"/>
            <a:ext cx="6382872" cy="1559175"/>
          </a:xfrm>
          <a:prstGeom prst="rect">
            <a:avLst/>
          </a:prstGeom>
        </p:spPr>
      </p:pic>
      <p:pic>
        <p:nvPicPr>
          <p:cNvPr id="5" name="Espace réservé du contenu 4">
            <a:extLst>
              <a:ext uri="{FF2B5EF4-FFF2-40B4-BE49-F238E27FC236}">
                <a16:creationId xmlns:a16="http://schemas.microsoft.com/office/drawing/2014/main" id="{49B3C563-0F4C-4C63-90C4-B15D4619A80C}"/>
              </a:ext>
            </a:extLst>
          </p:cNvPr>
          <p:cNvPicPr>
            <a:picLocks noGrp="1" noChangeAspect="1"/>
          </p:cNvPicPr>
          <p:nvPr>
            <p:ph idx="1"/>
          </p:nvPr>
        </p:nvPicPr>
        <p:blipFill rotWithShape="1">
          <a:blip r:embed="rId3"/>
          <a:srcRect l="12925" t="71711" r="37983" b="25331"/>
          <a:stretch/>
        </p:blipFill>
        <p:spPr>
          <a:xfrm>
            <a:off x="2393052" y="695740"/>
            <a:ext cx="6141212" cy="536712"/>
          </a:xfrm>
        </p:spPr>
      </p:pic>
      <p:pic>
        <p:nvPicPr>
          <p:cNvPr id="6" name="Image 5">
            <a:extLst>
              <a:ext uri="{FF2B5EF4-FFF2-40B4-BE49-F238E27FC236}">
                <a16:creationId xmlns:a16="http://schemas.microsoft.com/office/drawing/2014/main" id="{92038373-B588-477E-9409-E762D03DE4B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6773" y="2513072"/>
            <a:ext cx="1873472" cy="2810208"/>
          </a:xfrm>
          <a:prstGeom prst="rect">
            <a:avLst/>
          </a:prstGeom>
        </p:spPr>
      </p:pic>
      <p:sp>
        <p:nvSpPr>
          <p:cNvPr id="8" name="ZoneTexte 7">
            <a:extLst>
              <a:ext uri="{FF2B5EF4-FFF2-40B4-BE49-F238E27FC236}">
                <a16:creationId xmlns:a16="http://schemas.microsoft.com/office/drawing/2014/main" id="{CE21DB2F-F833-42C5-AB08-E93F029FF219}"/>
              </a:ext>
            </a:extLst>
          </p:cNvPr>
          <p:cNvSpPr txBox="1"/>
          <p:nvPr/>
        </p:nvSpPr>
        <p:spPr>
          <a:xfrm>
            <a:off x="7446658" y="274979"/>
            <a:ext cx="1967205" cy="276999"/>
          </a:xfrm>
          <a:prstGeom prst="rect">
            <a:avLst/>
          </a:prstGeom>
          <a:noFill/>
        </p:spPr>
        <p:txBody>
          <a:bodyPr wrap="none" rtlCol="0">
            <a:spAutoFit/>
          </a:bodyPr>
          <a:lstStyle/>
          <a:p>
            <a:r>
              <a:rPr lang="fr-FR" sz="1200" dirty="0">
                <a:latin typeface="Arial" panose="020B0604020202020204" pitchFamily="34" charset="0"/>
                <a:cs typeface="Arial" panose="020B0604020202020204" pitchFamily="34" charset="0"/>
              </a:rPr>
              <a:t>CH1 Mémorisation – p. 40</a:t>
            </a:r>
          </a:p>
        </p:txBody>
      </p:sp>
      <p:sp>
        <p:nvSpPr>
          <p:cNvPr id="9" name="ZoneTexte 8">
            <a:extLst>
              <a:ext uri="{FF2B5EF4-FFF2-40B4-BE49-F238E27FC236}">
                <a16:creationId xmlns:a16="http://schemas.microsoft.com/office/drawing/2014/main" id="{A5B07250-4329-4CA2-91B7-63A7B8A2D128}"/>
              </a:ext>
            </a:extLst>
          </p:cNvPr>
          <p:cNvSpPr txBox="1"/>
          <p:nvPr/>
        </p:nvSpPr>
        <p:spPr>
          <a:xfrm rot="16200000">
            <a:off x="-856712" y="3800147"/>
            <a:ext cx="2497800" cy="261610"/>
          </a:xfrm>
          <a:prstGeom prst="rect">
            <a:avLst/>
          </a:prstGeom>
          <a:noFill/>
        </p:spPr>
        <p:txBody>
          <a:bodyPr wrap="none" rtlCol="0">
            <a:spAutoFit/>
          </a:bodyPr>
          <a:lstStyle/>
          <a:p>
            <a:r>
              <a:rPr lang="fr-FR" sz="1100" dirty="0"/>
              <a:t>Isabelle.le-brun@univ-grenoble-alpes.fr</a:t>
            </a:r>
          </a:p>
        </p:txBody>
      </p:sp>
      <p:pic>
        <p:nvPicPr>
          <p:cNvPr id="2" name="Espace réservé du contenu 4">
            <a:extLst>
              <a:ext uri="{FF2B5EF4-FFF2-40B4-BE49-F238E27FC236}">
                <a16:creationId xmlns:a16="http://schemas.microsoft.com/office/drawing/2014/main" id="{4CDE4B0A-74F8-7D3D-67BF-7A9D67F2F7EC}"/>
              </a:ext>
            </a:extLst>
          </p:cNvPr>
          <p:cNvPicPr>
            <a:picLocks noChangeAspect="1"/>
          </p:cNvPicPr>
          <p:nvPr/>
        </p:nvPicPr>
        <p:blipFill rotWithShape="1">
          <a:blip r:embed="rId3"/>
          <a:srcRect l="12925" t="76787" r="14478" b="10565"/>
          <a:stretch/>
        </p:blipFill>
        <p:spPr>
          <a:xfrm>
            <a:off x="2796989" y="2364535"/>
            <a:ext cx="6483648" cy="1638463"/>
          </a:xfrm>
          <a:prstGeom prst="rect">
            <a:avLst/>
          </a:prstGeom>
        </p:spPr>
      </p:pic>
      <p:pic>
        <p:nvPicPr>
          <p:cNvPr id="3" name="Espace réservé du contenu 4">
            <a:extLst>
              <a:ext uri="{FF2B5EF4-FFF2-40B4-BE49-F238E27FC236}">
                <a16:creationId xmlns:a16="http://schemas.microsoft.com/office/drawing/2014/main" id="{6DFE7240-9604-EB8A-B766-79FE5C96EE7C}"/>
              </a:ext>
            </a:extLst>
          </p:cNvPr>
          <p:cNvPicPr>
            <a:picLocks noChangeAspect="1"/>
          </p:cNvPicPr>
          <p:nvPr/>
        </p:nvPicPr>
        <p:blipFill rotWithShape="1">
          <a:blip r:embed="rId3"/>
          <a:srcRect l="12925" t="74981" r="14478" b="23239"/>
          <a:stretch/>
        </p:blipFill>
        <p:spPr>
          <a:xfrm>
            <a:off x="2717730" y="1752596"/>
            <a:ext cx="6895966" cy="245166"/>
          </a:xfrm>
          <a:prstGeom prst="rect">
            <a:avLst/>
          </a:prstGeom>
        </p:spPr>
      </p:pic>
      <p:sp>
        <p:nvSpPr>
          <p:cNvPr id="4" name="Flèche : droite 3">
            <a:extLst>
              <a:ext uri="{FF2B5EF4-FFF2-40B4-BE49-F238E27FC236}">
                <a16:creationId xmlns:a16="http://schemas.microsoft.com/office/drawing/2014/main" id="{C7B03918-9D0B-2537-DE8B-57B4B70C04D3}"/>
              </a:ext>
            </a:extLst>
          </p:cNvPr>
          <p:cNvSpPr/>
          <p:nvPr/>
        </p:nvSpPr>
        <p:spPr>
          <a:xfrm>
            <a:off x="2409567" y="1793075"/>
            <a:ext cx="500176" cy="146938"/>
          </a:xfrm>
          <a:prstGeom prst="rightArrow">
            <a:avLst/>
          </a:prstGeom>
          <a:solidFill>
            <a:srgbClr val="5CB5C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14423522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91F4A21A-299F-4C91-88B9-C971A0BE2C62}"/>
              </a:ext>
            </a:extLst>
          </p:cNvPr>
          <p:cNvPicPr>
            <a:picLocks noChangeAspect="1"/>
          </p:cNvPicPr>
          <p:nvPr/>
        </p:nvPicPr>
        <p:blipFill rotWithShape="1">
          <a:blip r:embed="rId2"/>
          <a:srcRect l="15352" t="8483" r="17703" b="73524"/>
          <a:stretch/>
        </p:blipFill>
        <p:spPr>
          <a:xfrm>
            <a:off x="4984379" y="3025771"/>
            <a:ext cx="4643715" cy="1646957"/>
          </a:xfrm>
          <a:prstGeom prst="rect">
            <a:avLst/>
          </a:prstGeom>
        </p:spPr>
      </p:pic>
      <p:pic>
        <p:nvPicPr>
          <p:cNvPr id="10" name="Image 9">
            <a:extLst>
              <a:ext uri="{FF2B5EF4-FFF2-40B4-BE49-F238E27FC236}">
                <a16:creationId xmlns:a16="http://schemas.microsoft.com/office/drawing/2014/main" id="{4453E63F-678A-1C05-3866-DB8266EFD45B}"/>
              </a:ext>
            </a:extLst>
          </p:cNvPr>
          <p:cNvPicPr>
            <a:picLocks noChangeAspect="1"/>
          </p:cNvPicPr>
          <p:nvPr/>
        </p:nvPicPr>
        <p:blipFill rotWithShape="1">
          <a:blip r:embed="rId3"/>
          <a:srcRect l="13967" t="27696" r="19344" b="29531"/>
          <a:stretch/>
        </p:blipFill>
        <p:spPr>
          <a:xfrm>
            <a:off x="224287" y="1556102"/>
            <a:ext cx="4562866" cy="3861902"/>
          </a:xfrm>
          <a:prstGeom prst="rect">
            <a:avLst/>
          </a:prstGeom>
        </p:spPr>
      </p:pic>
      <p:pic>
        <p:nvPicPr>
          <p:cNvPr id="12" name="Image 11">
            <a:extLst>
              <a:ext uri="{FF2B5EF4-FFF2-40B4-BE49-F238E27FC236}">
                <a16:creationId xmlns:a16="http://schemas.microsoft.com/office/drawing/2014/main" id="{EEAC3FB3-C23B-8D60-6841-ADF332A19B5C}"/>
              </a:ext>
            </a:extLst>
          </p:cNvPr>
          <p:cNvPicPr>
            <a:picLocks noChangeAspect="1"/>
          </p:cNvPicPr>
          <p:nvPr/>
        </p:nvPicPr>
        <p:blipFill rotWithShape="1">
          <a:blip r:embed="rId3"/>
          <a:srcRect l="13967" t="69933" r="18798" b="12593"/>
          <a:stretch/>
        </p:blipFill>
        <p:spPr>
          <a:xfrm>
            <a:off x="4892598" y="1524001"/>
            <a:ext cx="4704817" cy="1613628"/>
          </a:xfrm>
          <a:prstGeom prst="rect">
            <a:avLst/>
          </a:prstGeom>
        </p:spPr>
      </p:pic>
      <p:sp>
        <p:nvSpPr>
          <p:cNvPr id="14" name="ZoneTexte 13">
            <a:extLst>
              <a:ext uri="{FF2B5EF4-FFF2-40B4-BE49-F238E27FC236}">
                <a16:creationId xmlns:a16="http://schemas.microsoft.com/office/drawing/2014/main" id="{2B703DDA-BC7B-9768-DBB1-24AB4723BDE7}"/>
              </a:ext>
            </a:extLst>
          </p:cNvPr>
          <p:cNvSpPr txBox="1"/>
          <p:nvPr/>
        </p:nvSpPr>
        <p:spPr>
          <a:xfrm>
            <a:off x="888520" y="642663"/>
            <a:ext cx="8134708" cy="523220"/>
          </a:xfrm>
          <a:prstGeom prst="rect">
            <a:avLst/>
          </a:prstGeom>
          <a:noFill/>
        </p:spPr>
        <p:txBody>
          <a:bodyPr wrap="square" rtlCol="0">
            <a:spAutoFit/>
          </a:bodyPr>
          <a:lstStyle/>
          <a:p>
            <a:r>
              <a:rPr lang="fr-CA" sz="1400" b="1" dirty="0"/>
              <a:t>C</a:t>
            </a:r>
            <a:r>
              <a:rPr lang="fr-CA" sz="1400" dirty="0"/>
              <a:t>. Écrivez une définition commune (en plus de trois mots) à chacune des paires de mots ci-dessous.</a:t>
            </a:r>
          </a:p>
          <a:p>
            <a:r>
              <a:rPr lang="fr-CA" sz="1400" dirty="0"/>
              <a:t>Inventez vos propres définitions. </a:t>
            </a:r>
            <a:r>
              <a:rPr lang="fr-CA" sz="1400" i="1" dirty="0"/>
              <a:t>Exemple : abeille – guêpe : petits insectes volants jaunes et noirs qui piquent. </a:t>
            </a:r>
          </a:p>
        </p:txBody>
      </p:sp>
      <p:pic>
        <p:nvPicPr>
          <p:cNvPr id="16" name="Image 15">
            <a:extLst>
              <a:ext uri="{FF2B5EF4-FFF2-40B4-BE49-F238E27FC236}">
                <a16:creationId xmlns:a16="http://schemas.microsoft.com/office/drawing/2014/main" id="{BAA3B015-06AF-C7CE-B405-937B1F0861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62199">
            <a:off x="8159823" y="4764611"/>
            <a:ext cx="1278868" cy="1918302"/>
          </a:xfrm>
          <a:prstGeom prst="rect">
            <a:avLst/>
          </a:prstGeom>
        </p:spPr>
      </p:pic>
      <p:sp>
        <p:nvSpPr>
          <p:cNvPr id="17" name="Triangle isocèle 16">
            <a:extLst>
              <a:ext uri="{FF2B5EF4-FFF2-40B4-BE49-F238E27FC236}">
                <a16:creationId xmlns:a16="http://schemas.microsoft.com/office/drawing/2014/main" id="{C70D8216-912D-DA57-B0F8-002BAD628447}"/>
              </a:ext>
            </a:extLst>
          </p:cNvPr>
          <p:cNvSpPr/>
          <p:nvPr/>
        </p:nvSpPr>
        <p:spPr>
          <a:xfrm rot="5400000">
            <a:off x="-250168" y="646984"/>
            <a:ext cx="1311219" cy="810884"/>
          </a:xfrm>
          <a:prstGeom prst="triangle">
            <a:avLst>
              <a:gd name="adj" fmla="val 40017"/>
            </a:avLst>
          </a:prstGeom>
          <a:solidFill>
            <a:srgbClr val="7B0F5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1810544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3515D240-9559-4649-B5A8-A2C0877E1459}"/>
              </a:ext>
            </a:extLst>
          </p:cNvPr>
          <p:cNvPicPr>
            <a:picLocks noChangeAspect="1"/>
          </p:cNvPicPr>
          <p:nvPr/>
        </p:nvPicPr>
        <p:blipFill rotWithShape="1">
          <a:blip r:embed="rId2"/>
          <a:srcRect l="11591" t="12963" r="14814" b="83625"/>
          <a:stretch/>
        </p:blipFill>
        <p:spPr>
          <a:xfrm>
            <a:off x="1732423" y="836860"/>
            <a:ext cx="6480000" cy="435715"/>
          </a:xfrm>
          <a:prstGeom prst="rect">
            <a:avLst/>
          </a:prstGeom>
        </p:spPr>
      </p:pic>
      <p:sp>
        <p:nvSpPr>
          <p:cNvPr id="3" name="ZoneTexte 2">
            <a:extLst>
              <a:ext uri="{FF2B5EF4-FFF2-40B4-BE49-F238E27FC236}">
                <a16:creationId xmlns:a16="http://schemas.microsoft.com/office/drawing/2014/main" id="{A497D6CB-5157-4BE4-9B0F-AD5B33CED0FA}"/>
              </a:ext>
            </a:extLst>
          </p:cNvPr>
          <p:cNvSpPr txBox="1"/>
          <p:nvPr/>
        </p:nvSpPr>
        <p:spPr>
          <a:xfrm>
            <a:off x="2507395" y="5960394"/>
            <a:ext cx="6186619" cy="477054"/>
          </a:xfrm>
          <a:prstGeom prst="rect">
            <a:avLst/>
          </a:prstGeom>
          <a:noFill/>
        </p:spPr>
        <p:txBody>
          <a:bodyPr wrap="square" rtlCol="0">
            <a:spAutoFit/>
          </a:bodyPr>
          <a:lstStyle/>
          <a:p>
            <a:r>
              <a:rPr lang="fr-FR" sz="1200" i="1" dirty="0"/>
              <a:t>« Comment s’exercer à apprendre? » Le Brun I. &amp; Lafourcade P. </a:t>
            </a:r>
            <a:r>
              <a:rPr lang="fr-FR" sz="1200" i="1" dirty="0" err="1"/>
              <a:t>DeBoeck</a:t>
            </a:r>
            <a:r>
              <a:rPr lang="fr-FR" sz="1200" i="1" dirty="0"/>
              <a:t> 2022</a:t>
            </a:r>
          </a:p>
          <a:p>
            <a:r>
              <a:rPr lang="fr-FR" sz="1200" i="1" dirty="0"/>
              <a:t>Isabelle.le-brun@univ-grenoble-alpes.fr</a:t>
            </a:r>
          </a:p>
        </p:txBody>
      </p:sp>
      <p:pic>
        <p:nvPicPr>
          <p:cNvPr id="2" name="Image 1">
            <a:extLst>
              <a:ext uri="{FF2B5EF4-FFF2-40B4-BE49-F238E27FC236}">
                <a16:creationId xmlns:a16="http://schemas.microsoft.com/office/drawing/2014/main" id="{2A199AC4-F351-EEB5-EFB2-EB82C01FFEF0}"/>
              </a:ext>
            </a:extLst>
          </p:cNvPr>
          <p:cNvPicPr>
            <a:picLocks noChangeAspect="1"/>
          </p:cNvPicPr>
          <p:nvPr/>
        </p:nvPicPr>
        <p:blipFill rotWithShape="1">
          <a:blip r:embed="rId2"/>
          <a:srcRect l="15011" t="25241" r="14814" b="68290"/>
          <a:stretch/>
        </p:blipFill>
        <p:spPr>
          <a:xfrm>
            <a:off x="2321859" y="2648307"/>
            <a:ext cx="5604038" cy="749318"/>
          </a:xfrm>
          <a:prstGeom prst="rect">
            <a:avLst/>
          </a:prstGeom>
        </p:spPr>
      </p:pic>
      <p:pic>
        <p:nvPicPr>
          <p:cNvPr id="4" name="Image 3">
            <a:extLst>
              <a:ext uri="{FF2B5EF4-FFF2-40B4-BE49-F238E27FC236}">
                <a16:creationId xmlns:a16="http://schemas.microsoft.com/office/drawing/2014/main" id="{679AD85A-B9CD-BCCD-0D8A-F7D3420BE711}"/>
              </a:ext>
            </a:extLst>
          </p:cNvPr>
          <p:cNvPicPr>
            <a:picLocks noChangeAspect="1"/>
          </p:cNvPicPr>
          <p:nvPr/>
        </p:nvPicPr>
        <p:blipFill rotWithShape="1">
          <a:blip r:embed="rId2"/>
          <a:srcRect l="11591" t="16106" r="14814" b="77436"/>
          <a:stretch/>
        </p:blipFill>
        <p:spPr>
          <a:xfrm>
            <a:off x="2045859" y="1480867"/>
            <a:ext cx="5847310" cy="744174"/>
          </a:xfrm>
          <a:prstGeom prst="rect">
            <a:avLst/>
          </a:prstGeom>
        </p:spPr>
      </p:pic>
      <p:pic>
        <p:nvPicPr>
          <p:cNvPr id="6" name="Image 5">
            <a:extLst>
              <a:ext uri="{FF2B5EF4-FFF2-40B4-BE49-F238E27FC236}">
                <a16:creationId xmlns:a16="http://schemas.microsoft.com/office/drawing/2014/main" id="{00BE6AD0-4989-07B1-91FC-CFE3FE3F6BAF}"/>
              </a:ext>
            </a:extLst>
          </p:cNvPr>
          <p:cNvPicPr>
            <a:picLocks noChangeAspect="1"/>
          </p:cNvPicPr>
          <p:nvPr/>
        </p:nvPicPr>
        <p:blipFill rotWithShape="1">
          <a:blip r:embed="rId2"/>
          <a:srcRect l="11591" t="22765" r="14814" b="74123"/>
          <a:stretch/>
        </p:blipFill>
        <p:spPr>
          <a:xfrm>
            <a:off x="1985472" y="2268746"/>
            <a:ext cx="6011214" cy="362297"/>
          </a:xfrm>
          <a:prstGeom prst="rect">
            <a:avLst/>
          </a:prstGeom>
        </p:spPr>
      </p:pic>
      <p:sp>
        <p:nvSpPr>
          <p:cNvPr id="8" name="Triangle isocèle 7">
            <a:extLst>
              <a:ext uri="{FF2B5EF4-FFF2-40B4-BE49-F238E27FC236}">
                <a16:creationId xmlns:a16="http://schemas.microsoft.com/office/drawing/2014/main" id="{9893DF36-D63F-3504-5467-B98E97328F39}"/>
              </a:ext>
            </a:extLst>
          </p:cNvPr>
          <p:cNvSpPr/>
          <p:nvPr/>
        </p:nvSpPr>
        <p:spPr>
          <a:xfrm rot="5400000">
            <a:off x="-439944" y="445701"/>
            <a:ext cx="1788536" cy="908649"/>
          </a:xfrm>
          <a:prstGeom prst="triangle">
            <a:avLst>
              <a:gd name="adj" fmla="val 55451"/>
            </a:avLst>
          </a:prstGeom>
          <a:solidFill>
            <a:srgbClr val="5CB5C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dirty="0"/>
          </a:p>
        </p:txBody>
      </p:sp>
      <p:pic>
        <p:nvPicPr>
          <p:cNvPr id="9" name="Image 8">
            <a:extLst>
              <a:ext uri="{FF2B5EF4-FFF2-40B4-BE49-F238E27FC236}">
                <a16:creationId xmlns:a16="http://schemas.microsoft.com/office/drawing/2014/main" id="{9C1B7CE4-4F5C-CBD1-317F-4DEF85D5F9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62199">
            <a:off x="8159823" y="4764611"/>
            <a:ext cx="1278868" cy="1918302"/>
          </a:xfrm>
          <a:prstGeom prst="rect">
            <a:avLst/>
          </a:prstGeom>
        </p:spPr>
      </p:pic>
      <p:sp>
        <p:nvSpPr>
          <p:cNvPr id="10" name="Triangle isocèle 9">
            <a:extLst>
              <a:ext uri="{FF2B5EF4-FFF2-40B4-BE49-F238E27FC236}">
                <a16:creationId xmlns:a16="http://schemas.microsoft.com/office/drawing/2014/main" id="{8308D177-FE26-4828-94C5-5A0C98B5F28F}"/>
              </a:ext>
            </a:extLst>
          </p:cNvPr>
          <p:cNvSpPr/>
          <p:nvPr/>
        </p:nvSpPr>
        <p:spPr>
          <a:xfrm rot="5400000">
            <a:off x="-169657" y="5014818"/>
            <a:ext cx="2012840" cy="1673525"/>
          </a:xfrm>
          <a:prstGeom prst="triangle">
            <a:avLst>
              <a:gd name="adj" fmla="val 60856"/>
            </a:avLst>
          </a:prstGeom>
          <a:solidFill>
            <a:srgbClr val="7B0F52">
              <a:alpha val="2392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11" name="Triangle isocèle 10">
            <a:extLst>
              <a:ext uri="{FF2B5EF4-FFF2-40B4-BE49-F238E27FC236}">
                <a16:creationId xmlns:a16="http://schemas.microsoft.com/office/drawing/2014/main" id="{C5EF8E18-4086-567F-7AFB-039D64DAADF6}"/>
              </a:ext>
            </a:extLst>
          </p:cNvPr>
          <p:cNvSpPr/>
          <p:nvPr/>
        </p:nvSpPr>
        <p:spPr>
          <a:xfrm rot="16200000">
            <a:off x="8557408" y="439944"/>
            <a:ext cx="1788536" cy="908649"/>
          </a:xfrm>
          <a:prstGeom prst="triangle">
            <a:avLst>
              <a:gd name="adj" fmla="val 45322"/>
            </a:avLst>
          </a:prstGeom>
          <a:solidFill>
            <a:srgbClr val="5CB5C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dirty="0"/>
          </a:p>
        </p:txBody>
      </p:sp>
      <p:pic>
        <p:nvPicPr>
          <p:cNvPr id="12" name="Image 11">
            <a:extLst>
              <a:ext uri="{FF2B5EF4-FFF2-40B4-BE49-F238E27FC236}">
                <a16:creationId xmlns:a16="http://schemas.microsoft.com/office/drawing/2014/main" id="{3970D28E-F541-DE14-4355-6DF602036D5D}"/>
              </a:ext>
            </a:extLst>
          </p:cNvPr>
          <p:cNvPicPr>
            <a:picLocks noChangeAspect="1"/>
          </p:cNvPicPr>
          <p:nvPr/>
        </p:nvPicPr>
        <p:blipFill rotWithShape="1">
          <a:blip r:embed="rId2"/>
          <a:srcRect l="15684" t="31632" r="14814" b="57779"/>
          <a:stretch/>
        </p:blipFill>
        <p:spPr>
          <a:xfrm>
            <a:off x="2393577" y="3675529"/>
            <a:ext cx="5550251" cy="1226470"/>
          </a:xfrm>
          <a:prstGeom prst="rect">
            <a:avLst/>
          </a:prstGeom>
        </p:spPr>
      </p:pic>
    </p:spTree>
    <p:extLst>
      <p:ext uri="{BB962C8B-B14F-4D97-AF65-F5344CB8AC3E}">
        <p14:creationId xmlns:p14="http://schemas.microsoft.com/office/powerpoint/2010/main" val="20672993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Image 28">
            <a:extLst>
              <a:ext uri="{FF2B5EF4-FFF2-40B4-BE49-F238E27FC236}">
                <a16:creationId xmlns:a16="http://schemas.microsoft.com/office/drawing/2014/main" id="{5F13D4DE-6168-CC25-5495-4E351BDA7A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62199">
            <a:off x="8988948" y="33847"/>
            <a:ext cx="865019" cy="1297529"/>
          </a:xfrm>
          <a:prstGeom prst="rect">
            <a:avLst/>
          </a:prstGeom>
        </p:spPr>
      </p:pic>
      <p:sp>
        <p:nvSpPr>
          <p:cNvPr id="6" name="ZoneTexte 5">
            <a:extLst>
              <a:ext uri="{FF2B5EF4-FFF2-40B4-BE49-F238E27FC236}">
                <a16:creationId xmlns:a16="http://schemas.microsoft.com/office/drawing/2014/main" id="{01E27399-7E4E-40EA-8A08-DD2E4B750BFB}"/>
              </a:ext>
            </a:extLst>
          </p:cNvPr>
          <p:cNvSpPr txBox="1"/>
          <p:nvPr/>
        </p:nvSpPr>
        <p:spPr>
          <a:xfrm>
            <a:off x="386247" y="6332843"/>
            <a:ext cx="4673074" cy="430887"/>
          </a:xfrm>
          <a:prstGeom prst="rect">
            <a:avLst/>
          </a:prstGeom>
          <a:noFill/>
        </p:spPr>
        <p:txBody>
          <a:bodyPr wrap="none" rtlCol="0">
            <a:spAutoFit/>
          </a:bodyPr>
          <a:lstStyle/>
          <a:p>
            <a:r>
              <a:rPr lang="fr-FR" sz="1100" i="1" dirty="0"/>
              <a:t>« Comment s’exercer à apprendre? » Le Brun I. &amp; Lafourcade P. </a:t>
            </a:r>
            <a:r>
              <a:rPr lang="fr-FR" sz="1100" i="1" dirty="0" err="1"/>
              <a:t>DeBoeck</a:t>
            </a:r>
            <a:r>
              <a:rPr lang="fr-FR" sz="1100" i="1" dirty="0"/>
              <a:t> 2022</a:t>
            </a:r>
          </a:p>
          <a:p>
            <a:r>
              <a:rPr lang="fr-FR" sz="1100" i="1" dirty="0"/>
              <a:t>   Isabelle.le-brun@univ-grenoble-alpes.fr</a:t>
            </a:r>
          </a:p>
        </p:txBody>
      </p:sp>
      <p:pic>
        <p:nvPicPr>
          <p:cNvPr id="2" name="Espace réservé du contenu 4">
            <a:extLst>
              <a:ext uri="{FF2B5EF4-FFF2-40B4-BE49-F238E27FC236}">
                <a16:creationId xmlns:a16="http://schemas.microsoft.com/office/drawing/2014/main" id="{D7397EE8-6E45-C4A9-E1A8-FB828D7F346A}"/>
              </a:ext>
            </a:extLst>
          </p:cNvPr>
          <p:cNvPicPr>
            <a:picLocks noChangeAspect="1"/>
          </p:cNvPicPr>
          <p:nvPr/>
        </p:nvPicPr>
        <p:blipFill rotWithShape="1">
          <a:blip r:embed="rId3"/>
          <a:srcRect l="17933" t="71711" r="37983" b="25268"/>
          <a:stretch/>
        </p:blipFill>
        <p:spPr>
          <a:xfrm>
            <a:off x="489094" y="249167"/>
            <a:ext cx="5514617" cy="548269"/>
          </a:xfrm>
          <a:prstGeom prst="rect">
            <a:avLst/>
          </a:prstGeom>
        </p:spPr>
      </p:pic>
      <p:pic>
        <p:nvPicPr>
          <p:cNvPr id="7" name="Graphique 6" descr="Loupe avec un remplissage uni">
            <a:extLst>
              <a:ext uri="{FF2B5EF4-FFF2-40B4-BE49-F238E27FC236}">
                <a16:creationId xmlns:a16="http://schemas.microsoft.com/office/drawing/2014/main" id="{5C249DC7-64A8-0F6F-3750-94CCDF8088C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80486" y="786808"/>
            <a:ext cx="358034" cy="382771"/>
          </a:xfrm>
          <a:prstGeom prst="rect">
            <a:avLst/>
          </a:prstGeom>
        </p:spPr>
      </p:pic>
      <p:pic>
        <p:nvPicPr>
          <p:cNvPr id="8" name="Image 7">
            <a:extLst>
              <a:ext uri="{FF2B5EF4-FFF2-40B4-BE49-F238E27FC236}">
                <a16:creationId xmlns:a16="http://schemas.microsoft.com/office/drawing/2014/main" id="{D241F763-94CA-147B-468E-BFB3928DE0C0}"/>
              </a:ext>
            </a:extLst>
          </p:cNvPr>
          <p:cNvPicPr>
            <a:picLocks noChangeAspect="1"/>
          </p:cNvPicPr>
          <p:nvPr/>
        </p:nvPicPr>
        <p:blipFill rotWithShape="1">
          <a:blip r:embed="rId6"/>
          <a:srcRect l="11948" t="60060" r="2286" b="16463"/>
          <a:stretch/>
        </p:blipFill>
        <p:spPr>
          <a:xfrm>
            <a:off x="63793" y="4196335"/>
            <a:ext cx="5120777" cy="1201479"/>
          </a:xfrm>
          <a:prstGeom prst="rect">
            <a:avLst/>
          </a:prstGeom>
        </p:spPr>
      </p:pic>
      <p:sp>
        <p:nvSpPr>
          <p:cNvPr id="9" name="ZoneTexte 8">
            <a:extLst>
              <a:ext uri="{FF2B5EF4-FFF2-40B4-BE49-F238E27FC236}">
                <a16:creationId xmlns:a16="http://schemas.microsoft.com/office/drawing/2014/main" id="{35C47752-B66F-9CDC-1026-5EDD23312C21}"/>
              </a:ext>
            </a:extLst>
          </p:cNvPr>
          <p:cNvSpPr txBox="1"/>
          <p:nvPr/>
        </p:nvSpPr>
        <p:spPr>
          <a:xfrm>
            <a:off x="999452" y="776168"/>
            <a:ext cx="1743740" cy="369332"/>
          </a:xfrm>
          <a:prstGeom prst="rect">
            <a:avLst/>
          </a:prstGeom>
          <a:noFill/>
        </p:spPr>
        <p:txBody>
          <a:bodyPr wrap="square" rtlCol="0">
            <a:spAutoFit/>
          </a:bodyPr>
          <a:lstStyle/>
          <a:p>
            <a:r>
              <a:rPr lang="fr-CA" b="1" dirty="0"/>
              <a:t>Analyse</a:t>
            </a:r>
            <a:endParaRPr lang="fr-CA" sz="1600" b="1" dirty="0"/>
          </a:p>
        </p:txBody>
      </p:sp>
      <p:pic>
        <p:nvPicPr>
          <p:cNvPr id="10" name="Image 9">
            <a:extLst>
              <a:ext uri="{FF2B5EF4-FFF2-40B4-BE49-F238E27FC236}">
                <a16:creationId xmlns:a16="http://schemas.microsoft.com/office/drawing/2014/main" id="{CB7EE79C-B5D3-23B8-5831-E9681C62DE84}"/>
              </a:ext>
            </a:extLst>
          </p:cNvPr>
          <p:cNvPicPr>
            <a:picLocks noChangeAspect="1"/>
          </p:cNvPicPr>
          <p:nvPr/>
        </p:nvPicPr>
        <p:blipFill rotWithShape="1">
          <a:blip r:embed="rId7"/>
          <a:srcRect l="13146" t="4312" r="7417" b="75606"/>
          <a:stretch/>
        </p:blipFill>
        <p:spPr>
          <a:xfrm>
            <a:off x="5069541" y="1428195"/>
            <a:ext cx="4793932" cy="760766"/>
          </a:xfrm>
          <a:prstGeom prst="rect">
            <a:avLst/>
          </a:prstGeom>
        </p:spPr>
      </p:pic>
      <p:pic>
        <p:nvPicPr>
          <p:cNvPr id="12" name="Image 11">
            <a:extLst>
              <a:ext uri="{FF2B5EF4-FFF2-40B4-BE49-F238E27FC236}">
                <a16:creationId xmlns:a16="http://schemas.microsoft.com/office/drawing/2014/main" id="{582EB746-591D-F70B-E146-9EB09111E6B8}"/>
              </a:ext>
            </a:extLst>
          </p:cNvPr>
          <p:cNvPicPr>
            <a:picLocks noChangeAspect="1"/>
          </p:cNvPicPr>
          <p:nvPr/>
        </p:nvPicPr>
        <p:blipFill rotWithShape="1">
          <a:blip r:embed="rId6"/>
          <a:srcRect l="8490" t="12951" r="2997" b="59010"/>
          <a:stretch/>
        </p:blipFill>
        <p:spPr>
          <a:xfrm>
            <a:off x="116956" y="1476580"/>
            <a:ext cx="5051489" cy="1371600"/>
          </a:xfrm>
          <a:prstGeom prst="rect">
            <a:avLst/>
          </a:prstGeom>
        </p:spPr>
      </p:pic>
      <p:pic>
        <p:nvPicPr>
          <p:cNvPr id="14" name="Image 13">
            <a:extLst>
              <a:ext uri="{FF2B5EF4-FFF2-40B4-BE49-F238E27FC236}">
                <a16:creationId xmlns:a16="http://schemas.microsoft.com/office/drawing/2014/main" id="{D06DC6BE-3B3D-DACB-D22F-8B944119A766}"/>
              </a:ext>
            </a:extLst>
          </p:cNvPr>
          <p:cNvPicPr>
            <a:picLocks noChangeAspect="1"/>
          </p:cNvPicPr>
          <p:nvPr/>
        </p:nvPicPr>
        <p:blipFill rotWithShape="1">
          <a:blip r:embed="rId6"/>
          <a:srcRect l="11948" t="41570" r="2286" b="40216"/>
          <a:stretch/>
        </p:blipFill>
        <p:spPr>
          <a:xfrm>
            <a:off x="77971" y="3051556"/>
            <a:ext cx="5120777" cy="932121"/>
          </a:xfrm>
          <a:prstGeom prst="rect">
            <a:avLst/>
          </a:prstGeom>
        </p:spPr>
      </p:pic>
      <p:pic>
        <p:nvPicPr>
          <p:cNvPr id="16" name="Image 15">
            <a:extLst>
              <a:ext uri="{FF2B5EF4-FFF2-40B4-BE49-F238E27FC236}">
                <a16:creationId xmlns:a16="http://schemas.microsoft.com/office/drawing/2014/main" id="{2FD9EF2F-0F3B-3098-3EA6-2973B5703F6F}"/>
              </a:ext>
            </a:extLst>
          </p:cNvPr>
          <p:cNvPicPr>
            <a:picLocks noChangeAspect="1"/>
          </p:cNvPicPr>
          <p:nvPr/>
        </p:nvPicPr>
        <p:blipFill rotWithShape="1">
          <a:blip r:embed="rId7"/>
          <a:srcRect l="13146" t="23403" r="7417" b="51228"/>
          <a:stretch/>
        </p:blipFill>
        <p:spPr>
          <a:xfrm>
            <a:off x="5079525" y="2327189"/>
            <a:ext cx="4826475" cy="967562"/>
          </a:xfrm>
          <a:prstGeom prst="rect">
            <a:avLst/>
          </a:prstGeom>
        </p:spPr>
      </p:pic>
      <p:sp>
        <p:nvSpPr>
          <p:cNvPr id="17" name="Rectangle : coins arrondis 16">
            <a:extLst>
              <a:ext uri="{FF2B5EF4-FFF2-40B4-BE49-F238E27FC236}">
                <a16:creationId xmlns:a16="http://schemas.microsoft.com/office/drawing/2014/main" id="{E0B37740-2415-847C-45FC-5635D61B2FC9}"/>
              </a:ext>
            </a:extLst>
          </p:cNvPr>
          <p:cNvSpPr/>
          <p:nvPr/>
        </p:nvSpPr>
        <p:spPr>
          <a:xfrm>
            <a:off x="5297864" y="3667027"/>
            <a:ext cx="4326903" cy="2724346"/>
          </a:xfrm>
          <a:prstGeom prst="roundRect">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8" name="ZoneTexte 17">
            <a:extLst>
              <a:ext uri="{FF2B5EF4-FFF2-40B4-BE49-F238E27FC236}">
                <a16:creationId xmlns:a16="http://schemas.microsoft.com/office/drawing/2014/main" id="{E06454FB-25C6-F181-480B-E16D301BBA72}"/>
              </a:ext>
            </a:extLst>
          </p:cNvPr>
          <p:cNvSpPr txBox="1"/>
          <p:nvPr/>
        </p:nvSpPr>
        <p:spPr>
          <a:xfrm>
            <a:off x="5436185" y="3717301"/>
            <a:ext cx="4094316" cy="2531462"/>
          </a:xfrm>
          <a:prstGeom prst="rect">
            <a:avLst/>
          </a:prstGeom>
          <a:noFill/>
        </p:spPr>
        <p:txBody>
          <a:bodyPr wrap="square" rtlCol="0">
            <a:spAutoFit/>
          </a:bodyPr>
          <a:lstStyle/>
          <a:p>
            <a:pPr algn="ctr"/>
            <a:r>
              <a:rPr lang="fr-CA" sz="1500" b="1" dirty="0"/>
              <a:t>Comment s’améliorer?</a:t>
            </a:r>
          </a:p>
          <a:p>
            <a:pPr algn="ctr"/>
            <a:endParaRPr lang="fr-CA" sz="600" b="1" dirty="0"/>
          </a:p>
          <a:p>
            <a:pPr>
              <a:lnSpc>
                <a:spcPts val="1500"/>
              </a:lnSpc>
            </a:pPr>
            <a:r>
              <a:rPr lang="fr-CA" sz="1300" dirty="0"/>
              <a:t>Pour mémoriser, il ne suffit pas de juste souligner ses notes de cours car cela revient à traiter l’information superficiellement et ne permet pas de l’ancrer solidement dans la mémoire à long terme. Ainsi pour mémoriser des informations dans sa mémoire à long terme, il est préférable de les comprendre, les assimiler et de se les approprier. Pour cela, il faut faire appel aux mémoires à long terme et de travailler pour façonner son savoir. De plus, cela nécessite de les associer entre elles, de leur donner du sens, ce qui nécessite de nombreuses répétitions, des efforts et du temps.  </a:t>
            </a:r>
          </a:p>
        </p:txBody>
      </p:sp>
      <p:grpSp>
        <p:nvGrpSpPr>
          <p:cNvPr id="28" name="Groupe 27">
            <a:extLst>
              <a:ext uri="{FF2B5EF4-FFF2-40B4-BE49-F238E27FC236}">
                <a16:creationId xmlns:a16="http://schemas.microsoft.com/office/drawing/2014/main" id="{A4C68871-0CEC-C722-BBDB-780F5676A2B7}"/>
              </a:ext>
            </a:extLst>
          </p:cNvPr>
          <p:cNvGrpSpPr/>
          <p:nvPr/>
        </p:nvGrpSpPr>
        <p:grpSpPr>
          <a:xfrm>
            <a:off x="5580665" y="3346516"/>
            <a:ext cx="631597" cy="641025"/>
            <a:chOff x="5637227" y="3299381"/>
            <a:chExt cx="631597" cy="641025"/>
          </a:xfrm>
        </p:grpSpPr>
        <p:sp>
          <p:nvSpPr>
            <p:cNvPr id="22" name="Ellipse 21">
              <a:extLst>
                <a:ext uri="{FF2B5EF4-FFF2-40B4-BE49-F238E27FC236}">
                  <a16:creationId xmlns:a16="http://schemas.microsoft.com/office/drawing/2014/main" id="{EE1C99F5-FAFE-846F-CF73-0F501FB60566}"/>
                </a:ext>
              </a:extLst>
            </p:cNvPr>
            <p:cNvSpPr/>
            <p:nvPr/>
          </p:nvSpPr>
          <p:spPr>
            <a:xfrm>
              <a:off x="5637227" y="3299381"/>
              <a:ext cx="631597" cy="64102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27" name="Image 26" descr="Une image contenant silhouette, croquis, illustration&#10;&#10;Description générée automatiquement">
              <a:extLst>
                <a:ext uri="{FF2B5EF4-FFF2-40B4-BE49-F238E27FC236}">
                  <a16:creationId xmlns:a16="http://schemas.microsoft.com/office/drawing/2014/main" id="{7760E0DD-004D-420D-1FE9-F6B9A67265E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780987" y="3431357"/>
              <a:ext cx="405353" cy="405353"/>
            </a:xfrm>
            <a:prstGeom prst="rect">
              <a:avLst/>
            </a:prstGeom>
            <a:ln>
              <a:noFill/>
            </a:ln>
          </p:spPr>
        </p:pic>
      </p:grpSp>
      <p:sp>
        <p:nvSpPr>
          <p:cNvPr id="30" name="Triangle isocèle 29">
            <a:extLst>
              <a:ext uri="{FF2B5EF4-FFF2-40B4-BE49-F238E27FC236}">
                <a16:creationId xmlns:a16="http://schemas.microsoft.com/office/drawing/2014/main" id="{B241E9FE-5F64-8EC5-FFE3-3D633F5173F7}"/>
              </a:ext>
            </a:extLst>
          </p:cNvPr>
          <p:cNvSpPr/>
          <p:nvPr/>
        </p:nvSpPr>
        <p:spPr>
          <a:xfrm rot="5400000">
            <a:off x="-474787" y="5785341"/>
            <a:ext cx="1547449" cy="597876"/>
          </a:xfrm>
          <a:prstGeom prst="triangle">
            <a:avLst>
              <a:gd name="adj" fmla="val 40017"/>
            </a:avLst>
          </a:prstGeom>
          <a:solidFill>
            <a:srgbClr val="7B0F5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26781676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lipart, illustration, dessin humoristique&#10;&#10;Description générée automatiquement">
            <a:extLst>
              <a:ext uri="{FF2B5EF4-FFF2-40B4-BE49-F238E27FC236}">
                <a16:creationId xmlns:a16="http://schemas.microsoft.com/office/drawing/2014/main" id="{AF1F7FE2-4931-2BD2-610E-DA4FCA503A47}"/>
              </a:ext>
            </a:extLst>
          </p:cNvPr>
          <p:cNvPicPr>
            <a:picLocks noChangeAspect="1"/>
          </p:cNvPicPr>
          <p:nvPr/>
        </p:nvPicPr>
        <p:blipFill rotWithShape="1">
          <a:blip r:embed="rId2">
            <a:extLst>
              <a:ext uri="{28A0092B-C50C-407E-A947-70E740481C1C}">
                <a14:useLocalDpi xmlns:a14="http://schemas.microsoft.com/office/drawing/2010/main" val="0"/>
              </a:ext>
            </a:extLst>
          </a:blip>
          <a:srcRect b="10454"/>
          <a:stretch/>
        </p:blipFill>
        <p:spPr>
          <a:xfrm>
            <a:off x="0" y="311"/>
            <a:ext cx="9906000" cy="6140513"/>
          </a:xfrm>
          <a:prstGeom prst="rect">
            <a:avLst/>
          </a:prstGeom>
        </p:spPr>
      </p:pic>
      <p:sp>
        <p:nvSpPr>
          <p:cNvPr id="6" name="ZoneTexte 5">
            <a:extLst>
              <a:ext uri="{FF2B5EF4-FFF2-40B4-BE49-F238E27FC236}">
                <a16:creationId xmlns:a16="http://schemas.microsoft.com/office/drawing/2014/main" id="{787686FB-C7F2-0F57-423E-4F0FD9520015}"/>
              </a:ext>
            </a:extLst>
          </p:cNvPr>
          <p:cNvSpPr txBox="1"/>
          <p:nvPr/>
        </p:nvSpPr>
        <p:spPr>
          <a:xfrm>
            <a:off x="804097" y="6193479"/>
            <a:ext cx="8151639" cy="286232"/>
          </a:xfrm>
          <a:prstGeom prst="rect">
            <a:avLst/>
          </a:prstGeom>
          <a:noFill/>
        </p:spPr>
        <p:txBody>
          <a:bodyPr wrap="square" rtlCol="0">
            <a:spAutoFit/>
          </a:bodyPr>
          <a:lstStyle/>
          <a:p>
            <a:pPr algn="ctr"/>
            <a:r>
              <a:rPr lang="fr-FR" sz="1260" i="1" dirty="0"/>
              <a:t>« Comment s’exercer à apprendre? » Le Brun I. &amp; Lafourcade P. </a:t>
            </a:r>
            <a:r>
              <a:rPr lang="fr-FR" sz="1260" i="1" dirty="0" err="1"/>
              <a:t>DeBoeck</a:t>
            </a:r>
            <a:r>
              <a:rPr lang="fr-FR" sz="1260" i="1" dirty="0"/>
              <a:t> 2022   -   Isabelle.le-brun@univ-grenoble-alpes.fr</a:t>
            </a:r>
          </a:p>
        </p:txBody>
      </p:sp>
    </p:spTree>
    <p:extLst>
      <p:ext uri="{BB962C8B-B14F-4D97-AF65-F5344CB8AC3E}">
        <p14:creationId xmlns:p14="http://schemas.microsoft.com/office/powerpoint/2010/main" val="407179038"/>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BEF278A006FCB4F92C3E8EC85C4D119" ma:contentTypeVersion="20" ma:contentTypeDescription="Crée un document." ma:contentTypeScope="" ma:versionID="8e2fad9ff9c6686191ab50b4b9adfd04">
  <xsd:schema xmlns:xsd="http://www.w3.org/2001/XMLSchema" xmlns:xs="http://www.w3.org/2001/XMLSchema" xmlns:p="http://schemas.microsoft.com/office/2006/metadata/properties" xmlns:ns2="acafcabc-e321-4d85-8028-81ee65e66e41" xmlns:ns3="e51fc34d-ab66-4be6-a2d2-c158f83a974c" targetNamespace="http://schemas.microsoft.com/office/2006/metadata/properties" ma:root="true" ma:fieldsID="d719ecc5593fe7adaa3d1366357bfb98" ns2:_="" ns3:_="">
    <xsd:import namespace="acafcabc-e321-4d85-8028-81ee65e66e41"/>
    <xsd:import namespace="e51fc34d-ab66-4be6-a2d2-c158f83a974c"/>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Location" minOccurs="0"/>
                <xsd:element ref="ns2:MediaServiceObjectDetectorVersions" minOccurs="0"/>
                <xsd:element ref="ns2:Statut"/>
                <xsd:element ref="ns2:MediaServiceSearchProperties" minOccurs="0"/>
                <xsd:element ref="ns2:_Flow_Signoff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cafcabc-e321-4d85-8028-81ee65e66e4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Extracted Text" ma:internalName="MediaServiceOCR" ma:readOnly="true">
      <xsd:simpleType>
        <xsd:restriction base="dms:Note">
          <xsd:maxLength value="255"/>
        </xsd:restriction>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Balises d’images" ma:readOnly="false" ma:fieldId="{5cf76f15-5ced-4ddc-b409-7134ff3c332f}" ma:taxonomyMulti="true" ma:sspId="d264a842-8adc-43f3-ad4e-91e5e271ce18" ma:termSetId="09814cd3-568e-fe90-9814-8d621ff8fb84" ma:anchorId="fba54fb3-c3e1-fe81-a776-ca4b69148c4d" ma:open="true" ma:isKeyword="false">
      <xsd:complexType>
        <xsd:sequence>
          <xsd:element ref="pc:Terms" minOccurs="0" maxOccurs="1"/>
        </xsd:sequence>
      </xsd:complexType>
    </xsd:element>
    <xsd:element name="MediaServiceLocation" ma:index="22" nillable="true" ma:displayName="Location" ma:indexed="true" ma:internalName="MediaServiceLocation"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Statut" ma:index="24" ma:displayName="Statut" ma:default="Proposé" ma:format="Dropdown" ma:internalName="Statut">
      <xsd:simpleType>
        <xsd:restriction base="dms:Choice">
          <xsd:enumeration value="Proposé"/>
          <xsd:enumeration value="Révisé"/>
          <xsd:enumeration value="Intégré"/>
          <xsd:enumeration value="Choix 4"/>
        </xsd:restriction>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_Flow_SignoffStatus" ma:index="26" nillable="true" ma:displayName="État de validation" ma:internalName="_x00c9_tat_x0020_de_x0020_valida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51fc34d-ab66-4be6-a2d2-c158f83a974c" elementFormDefault="qualified">
    <xsd:import namespace="http://schemas.microsoft.com/office/2006/documentManagement/types"/>
    <xsd:import namespace="http://schemas.microsoft.com/office/infopath/2007/PartnerControls"/>
    <xsd:element name="SharedWithUsers" ma:index="14"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Partagé avec détails" ma:internalName="SharedWithDetails" ma:readOnly="true">
      <xsd:simpleType>
        <xsd:restriction base="dms:Note">
          <xsd:maxLength value="255"/>
        </xsd:restriction>
      </xsd:simpleType>
    </xsd:element>
    <xsd:element name="TaxCatchAll" ma:index="21" nillable="true" ma:displayName="Taxonomy Catch All Column" ma:hidden="true" ma:list="{3d75656b-87c7-401c-8cb1-f008cfe793d5}" ma:internalName="TaxCatchAll" ma:showField="CatchAllData" ma:web="e51fc34d-ab66-4be6-a2d2-c158f83a974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e51fc34d-ab66-4be6-a2d2-c158f83a974c" xsi:nil="true"/>
    <Statut xmlns="acafcabc-e321-4d85-8028-81ee65e66e41">Proposé</Statut>
    <lcf76f155ced4ddcb4097134ff3c332f xmlns="acafcabc-e321-4d85-8028-81ee65e66e41">
      <Terms xmlns="http://schemas.microsoft.com/office/infopath/2007/PartnerControls"/>
    </lcf76f155ced4ddcb4097134ff3c332f>
    <_Flow_SignoffStatus xmlns="acafcabc-e321-4d85-8028-81ee65e66e41" xsi:nil="true"/>
  </documentManagement>
</p:properties>
</file>

<file path=customXml/itemProps1.xml><?xml version="1.0" encoding="utf-8"?>
<ds:datastoreItem xmlns:ds="http://schemas.openxmlformats.org/officeDocument/2006/customXml" ds:itemID="{96DB50CD-4ADC-4384-B7F4-1BFB9EF2CF82}"/>
</file>

<file path=customXml/itemProps2.xml><?xml version="1.0" encoding="utf-8"?>
<ds:datastoreItem xmlns:ds="http://schemas.openxmlformats.org/officeDocument/2006/customXml" ds:itemID="{8AFDED83-6956-4166-BCBB-1A9346926F0D}"/>
</file>

<file path=customXml/itemProps3.xml><?xml version="1.0" encoding="utf-8"?>
<ds:datastoreItem xmlns:ds="http://schemas.openxmlformats.org/officeDocument/2006/customXml" ds:itemID="{219460C3-4F60-4AD7-9537-7DA30513AD3C}"/>
</file>

<file path=docProps/app.xml><?xml version="1.0" encoding="utf-8"?>
<Properties xmlns="http://schemas.openxmlformats.org/officeDocument/2006/extended-properties" xmlns:vt="http://schemas.openxmlformats.org/officeDocument/2006/docPropsVTypes">
  <Template>Office Theme</Template>
  <TotalTime>190</TotalTime>
  <Words>244</Words>
  <Application>Microsoft Office PowerPoint</Application>
  <PresentationFormat>Format A4 (210 x 297 mm)</PresentationFormat>
  <Paragraphs>13</Paragraphs>
  <Slides>5</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5</vt:i4>
      </vt:variant>
    </vt:vector>
  </HeadingPairs>
  <TitlesOfParts>
    <vt:vector size="9" baseType="lpstr">
      <vt:lpstr>Arial</vt:lpstr>
      <vt:lpstr>Calibri</vt:lpstr>
      <vt:lpstr>Calibri Light</vt:lpstr>
      <vt:lpstr>Thème Office</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ISABELLE LE BRUN</dc:creator>
  <cp:lastModifiedBy>Sylvie Hamel</cp:lastModifiedBy>
  <cp:revision>11</cp:revision>
  <dcterms:created xsi:type="dcterms:W3CDTF">2023-05-24T14:11:15Z</dcterms:created>
  <dcterms:modified xsi:type="dcterms:W3CDTF">2024-04-22T14:48:16Z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0x0101003BEF278A006FCB4F92C3E8EC85C4D119</vt:lpwstr>
  </property>
</Properties>
</file>